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handoutMasterIdLst>
    <p:handoutMasterId r:id="rId44"/>
  </p:handoutMasterIdLst>
  <p:sldIdLst>
    <p:sldId id="256" r:id="rId2"/>
    <p:sldId id="271" r:id="rId3"/>
    <p:sldId id="261" r:id="rId4"/>
    <p:sldId id="294" r:id="rId5"/>
    <p:sldId id="265" r:id="rId6"/>
    <p:sldId id="277" r:id="rId7"/>
    <p:sldId id="278" r:id="rId8"/>
    <p:sldId id="279" r:id="rId9"/>
    <p:sldId id="269" r:id="rId10"/>
    <p:sldId id="270" r:id="rId11"/>
    <p:sldId id="273" r:id="rId12"/>
    <p:sldId id="262" r:id="rId13"/>
    <p:sldId id="295" r:id="rId14"/>
    <p:sldId id="286" r:id="rId15"/>
    <p:sldId id="290" r:id="rId16"/>
    <p:sldId id="296" r:id="rId17"/>
    <p:sldId id="272" r:id="rId18"/>
    <p:sldId id="285" r:id="rId19"/>
    <p:sldId id="297" r:id="rId20"/>
    <p:sldId id="289" r:id="rId21"/>
    <p:sldId id="298" r:id="rId22"/>
    <p:sldId id="258" r:id="rId23"/>
    <p:sldId id="284" r:id="rId24"/>
    <p:sldId id="300" r:id="rId25"/>
    <p:sldId id="288" r:id="rId26"/>
    <p:sldId id="299" r:id="rId27"/>
    <p:sldId id="263" r:id="rId28"/>
    <p:sldId id="287" r:id="rId29"/>
    <p:sldId id="301" r:id="rId30"/>
    <p:sldId id="302" r:id="rId31"/>
    <p:sldId id="281" r:id="rId32"/>
    <p:sldId id="282" r:id="rId33"/>
    <p:sldId id="257" r:id="rId34"/>
    <p:sldId id="305" r:id="rId35"/>
    <p:sldId id="291" r:id="rId36"/>
    <p:sldId id="260" r:id="rId37"/>
    <p:sldId id="283" r:id="rId38"/>
    <p:sldId id="304" r:id="rId39"/>
    <p:sldId id="303" r:id="rId40"/>
    <p:sldId id="266" r:id="rId41"/>
    <p:sldId id="267" r:id="rId42"/>
    <p:sldId id="30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 autoAdjust="0"/>
    <p:restoredTop sz="9466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F4D4D5-7C41-419F-A1DB-092FD1E63EC7}" type="datetimeFigureOut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CC33F0-28DF-4E04-901D-3C092B9D1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7" name="Rectangle 4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4" name="Group 10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7" name="Line 13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8" name="Line 14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9" name="Line 15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1" name="Line 17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2" name="Line 18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" name="Line 19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5" name="Line 21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6" name="Line 22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7" name="Line 23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8" name="Line 24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9" name="Line 25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0" name="Line 26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1" name="Line 27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2" name="Line 28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3" name="Line 29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4" name="Line 30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5" name="Line 31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6" name="Line 32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6" name="Line 34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39" name="Line 37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3" name="Line 41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4" name="Line 42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" name="Line 43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" name="Line 44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" name="Line 45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" name="Line 46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" name="Line 47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0" name="Line 48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2" name="Line 50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" name="Line 51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4" name="Line 52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5" name="Line 53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6" name="Line 54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7" name="Line 55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9" name="Line 57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0" name="Line 58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1" name="Line 59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2" name="Line 60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3" name="Line 61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4" name="Line 62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8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9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2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3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" name="Line 69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" name="Group 70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1" name="Line 71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" name="Line 72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3" name="Arc 73"/>
              <p:cNvSpPr>
                <a:spLocks/>
              </p:cNvSpPr>
              <p:nvPr/>
            </p:nvSpPr>
            <p:spPr bwMode="ltGray">
              <a:xfrm rot="16200000" flipH="1">
                <a:off x="302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4" name="Arc 74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" name="Arc 75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6" name="Arc 76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" name="Line 77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8" name="Line 78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9" name="Arc 79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0" name="Arc 80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" name="Arc 81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2" name="Arc 82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" name="Line 83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4" name="Line 84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" name="Line 85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6" name="Line 86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7" name="Line 87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8" name="Line 88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4841" name="Rectangle 89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842" name="Rectangle 90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" name="Rectangle 91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FC57556-27F7-49BB-AED1-97AC9D2DA69A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92" name="Rectangle 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Rectangle 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358F5FA9-382E-496B-8933-D2EA1158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C292-6E91-426F-91CC-A372F6856193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D96D62B-8FBF-4C32-9AD4-5F0770B0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B0EA-B9BF-467E-B6C8-C38F8922E83F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BA5B82F-60E6-43A1-AEBE-01A1935A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4C38-B623-46DF-81FB-668D0260BFFF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3C9D936-9C3E-41A7-9C34-B6CC20084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236A-1B27-407F-B3F3-C88953BA04C3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3579F6B-11B0-427D-9663-2C354BB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AFF0-2E9E-4346-A3A2-C6CB67BA17AF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4E76364-394A-4072-9D18-11AB20519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DD9C-E79C-45D0-8033-B6261E93FAA5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3D4B137-774F-44B7-AF56-2D654E79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9F35-C437-4560-9B90-AF70C0ACC180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72839E8-E81E-4897-925B-BF2D9CF3F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B863D-937B-43F3-815D-BD8319564D95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54F122-9EAF-4AFB-9B2E-E30C58413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4678-6910-4CC8-A844-496C1130498A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2273A2E-5E63-4CEC-8FE2-743B587E1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4546-55AC-4E73-A2CE-43B975E70287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34C3C63-8538-4201-9CF0-BF3C40B38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5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73733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34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35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36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37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38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3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3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8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4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3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05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7375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5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6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7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8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8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8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8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7378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73785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4" name="Group 58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73787" name="Rectangle 59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88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89" name="Line 61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90" name="Line 62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91" name="Line 63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5" name="Group 64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73793" name="Rectangle 65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94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95" name="Line 67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96" name="Line 68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797" name="Line 69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6" name="Group 70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73799" name="Rectangle 71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800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801" name="Line 73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802" name="Line 74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803" name="Line 75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73804" name="Line 76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8" name="Group 77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3806" name="Line 78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807" name="Line 79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3808" name="Arc 80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027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811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38FCC1FF-04F4-4FD8-9284-F0D62D7DB953}" type="datetime1">
              <a:rPr lang="en-US"/>
              <a:pPr>
                <a:defRPr/>
              </a:pPr>
              <a:t>4/14/2009</a:t>
            </a:fld>
            <a:endParaRPr lang="en-US" dirty="0"/>
          </a:p>
        </p:txBody>
      </p:sp>
      <p:sp>
        <p:nvSpPr>
          <p:cNvPr id="73812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813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1C665BE-86BA-4EAE-99E0-6E4718956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uscorp.com/" TargetMode="External"/><Relationship Id="rId2" Type="http://schemas.openxmlformats.org/officeDocument/2006/relationships/hyperlink" Target="http://www.perkinswill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86800" cy="2362200"/>
          </a:xfrm>
        </p:spPr>
        <p:txBody>
          <a:bodyPr/>
          <a:lstStyle/>
          <a:p>
            <a:pPr algn="ctr"/>
            <a:r>
              <a:rPr lang="en-US" sz="3000" b="1" smtClean="0">
                <a:solidFill>
                  <a:schemeClr val="bg2"/>
                </a:solidFill>
              </a:rPr>
              <a:t>Architectural Engineering: Structural Option</a:t>
            </a:r>
            <a:br>
              <a:rPr lang="en-US" sz="3000" b="1" smtClean="0">
                <a:solidFill>
                  <a:schemeClr val="bg2"/>
                </a:solidFill>
              </a:rPr>
            </a:br>
            <a:r>
              <a:rPr lang="en-US" sz="3000" b="1" smtClean="0">
                <a:solidFill>
                  <a:schemeClr val="bg2"/>
                </a:solidFill>
              </a:rPr>
              <a:t>Thesis Presentation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/>
            </a:r>
            <a:br>
              <a:rPr lang="en-US" sz="2800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Best Buy Main Corporate Campus: Building D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Richfield, MN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 smtClean="0"/>
              <a:t>Jonathan E. Aberts</a:t>
            </a:r>
          </a:p>
          <a:p>
            <a:pPr algn="l"/>
            <a:r>
              <a:rPr lang="en-US" sz="1600" dirty="0" smtClean="0"/>
              <a:t>Spring </a:t>
            </a:r>
            <a:r>
              <a:rPr lang="en-US" sz="1600" dirty="0" smtClean="0"/>
              <a:t>2009</a:t>
            </a:r>
            <a:endParaRPr lang="en-US" sz="1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657600"/>
            <a:ext cx="44196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C595B3-FF66-4FD8-9C85-49BAD0741CD1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D57BD58-A859-41A6-AD03-84F1E5C9FCEF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Project Proposal</a:t>
            </a:r>
          </a:p>
        </p:txBody>
      </p:sp>
      <p:sp>
        <p:nvSpPr>
          <p:cNvPr id="122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0866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smtClean="0"/>
              <a:t>Solution Method:</a:t>
            </a:r>
          </a:p>
          <a:p>
            <a:r>
              <a:rPr lang="en-US" sz="1800" smtClean="0"/>
              <a:t>Utilize ACI 318-05 Building Code Requirements for Structural Concrete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Utilize ADAPT-PT to design beams and slab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Utilize PCA Column and ETABS to design columns and shear walls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Utilize RS Means Building Construction Cost Data for a structural cost analysis 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Compare and contrast new vs. old architecture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B1C7CF-0154-4A38-952E-92CF8FC85826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EAE3C72-A00A-412C-86D7-2D5CAA0B906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solidFill>
                  <a:schemeClr val="bg2"/>
                </a:solidFill>
              </a:rPr>
              <a:t>Building Redesign</a:t>
            </a:r>
          </a:p>
        </p:txBody>
      </p:sp>
      <p:sp>
        <p:nvSpPr>
          <p:cNvPr id="1331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Columns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PT floor system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PT beams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Shear Walls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Foundation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31796C-9749-46A9-BF2B-2E8D48C0F16C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D77FE4B-63F1-46DC-A74D-76D8CCCDD338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Columns</a:t>
            </a:r>
          </a:p>
        </p:txBody>
      </p:sp>
      <p:sp>
        <p:nvSpPr>
          <p:cNvPr id="14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Design floor layout to support larger bays with fewer columns</a:t>
            </a:r>
          </a:p>
          <a:p>
            <a:r>
              <a:rPr lang="en-US" dirty="0" smtClean="0"/>
              <a:t>PCA Columns aided in design of reinforcement</a:t>
            </a:r>
          </a:p>
          <a:p>
            <a:r>
              <a:rPr lang="en-US" dirty="0" smtClean="0"/>
              <a:t>ETABS used to verify column sizing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Columns</a:t>
            </a:r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4E671C-9073-484D-9196-55A297102307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F0792C5-3A49-4C8C-A1DC-DE8D2200FE4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pic>
        <p:nvPicPr>
          <p:cNvPr id="15365" name="Picture 2" descr="C:\Users\Jon Aberts\Desktop\Best Buy Building 4\Thesis Papers\Spring Semester\Images\Colum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917700"/>
            <a:ext cx="88550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Columns</a:t>
            </a:r>
            <a:endParaRPr lang="en-US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8134BB-E05F-4566-AF13-1362E9949267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EFC20E9-29AC-47FF-B989-45FF7B55F871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pic>
        <p:nvPicPr>
          <p:cNvPr id="16389" name="Picture 6" descr="C:\Users\Jon Aberts\Desktop\Best Buy Building 4\Thesis Papers\Spring Semester\Images\West 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5213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Columns</a:t>
            </a:r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4E671C-9073-484D-9196-55A297102307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2BA13D5-4C03-4A70-B957-7D387AF48B11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pic>
        <p:nvPicPr>
          <p:cNvPr id="17413" name="Picture 6" descr="C:\Users\Jon Aberts\Desktop\Best Buy Building 4\Thesis Papers\Spring Semester\Images\East 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781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Columns</a:t>
            </a:r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4E671C-9073-484D-9196-55A297102307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14F5769-B02A-4660-A7CB-52453B36C14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pic>
        <p:nvPicPr>
          <p:cNvPr id="18437" name="Picture 2" descr="C:\Users\Jon Aberts\Desktop\Best Buy Building 4\Thesis Papers\Spring Semester\PCA\pcaColumn Diagram.jpg"/>
          <p:cNvPicPr>
            <a:picLocks noChangeAspect="1" noChangeArrowheads="1"/>
          </p:cNvPicPr>
          <p:nvPr/>
        </p:nvPicPr>
        <p:blipFill>
          <a:blip r:embed="rId2"/>
          <a:srcRect r="72876" b="63635"/>
          <a:stretch>
            <a:fillRect/>
          </a:stretch>
        </p:blipFill>
        <p:spPr bwMode="auto">
          <a:xfrm>
            <a:off x="5410200" y="1752600"/>
            <a:ext cx="210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676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30”x30” columns requiring 32-#11 vertical </a:t>
            </a:r>
            <a:r>
              <a:rPr lang="en-US" sz="3200" kern="0" dirty="0" smtClean="0">
                <a:latin typeface="+mn-lt"/>
                <a:cs typeface="+mn-cs"/>
              </a:rPr>
              <a:t>reinforcing</a:t>
            </a: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24”x24” columns requiring 28-#11 vertical </a:t>
            </a:r>
            <a:r>
              <a:rPr lang="en-US" sz="3200" kern="0" dirty="0" smtClean="0">
                <a:latin typeface="+mn-lt"/>
                <a:cs typeface="+mn-cs"/>
              </a:rPr>
              <a:t>reinforcing</a:t>
            </a: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C3B4BC-130D-4108-86B6-273FC31D2728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2C49F4A-E3C7-4100-A669-AF2BD56BB47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Slab</a:t>
            </a:r>
          </a:p>
        </p:txBody>
      </p:sp>
      <p:sp>
        <p:nvSpPr>
          <p:cNvPr id="194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Design post-tensioned slab using ADAPT-PT as an aid</a:t>
            </a:r>
          </a:p>
          <a:p>
            <a:r>
              <a:rPr lang="en-US" dirty="0" smtClean="0"/>
              <a:t>Keep slab thickness close to 8” as recommended by span/depth ratio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Slab</a:t>
            </a:r>
            <a:endParaRPr 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061917-7F66-4D6D-940D-D438B46784B4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7797AE4-A481-4783-A854-25BBA50AC9D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20485" name="Picture 6" descr="C:\Users\Jon Aberts\Desktop\Best Buy Building 4\Thesis Papers\Spring Semester\Images\PT Sl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43063"/>
            <a:ext cx="8716963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C3B4BC-130D-4108-86B6-273FC31D2728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DF0419B-132E-4A27-B08B-F91F0BCEE05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Slab</a:t>
            </a:r>
          </a:p>
        </p:txBody>
      </p:sp>
      <p:sp>
        <p:nvSpPr>
          <p:cNvPr id="225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Unit strip method</a:t>
            </a:r>
          </a:p>
          <a:p>
            <a:r>
              <a:rPr lang="en-US" dirty="0" smtClean="0"/>
              <a:t>Determined a 9.5” slab was required</a:t>
            </a:r>
          </a:p>
          <a:p>
            <a:r>
              <a:rPr lang="en-US" dirty="0" smtClean="0"/>
              <a:t>2 tendons required for first and last 2 spans</a:t>
            </a:r>
          </a:p>
          <a:p>
            <a:r>
              <a:rPr lang="en-US" dirty="0" smtClean="0"/>
              <a:t>1 tendon for the remaining spans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496124-2700-4C91-B9AD-DEA4EB671AF3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3713E54-DDB9-4123-8550-41435F681B2C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Presentation Outline</a:t>
            </a: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072313" cy="4038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Introduction</a:t>
            </a:r>
          </a:p>
          <a:p>
            <a:pPr lvl="1" eaLnBrk="1" hangingPunct="1"/>
            <a:r>
              <a:rPr lang="en-US" sz="1800" dirty="0" smtClean="0"/>
              <a:t>Building description</a:t>
            </a:r>
          </a:p>
          <a:p>
            <a:pPr lvl="1" eaLnBrk="1" hangingPunct="1"/>
            <a:r>
              <a:rPr lang="en-US" sz="1800" dirty="0" smtClean="0"/>
              <a:t>Existing structural conditions</a:t>
            </a:r>
          </a:p>
          <a:p>
            <a:pPr eaLnBrk="1" hangingPunct="1"/>
            <a:r>
              <a:rPr lang="en-US" sz="1800" dirty="0" smtClean="0"/>
              <a:t>Project Proposal</a:t>
            </a:r>
          </a:p>
          <a:p>
            <a:pPr eaLnBrk="1" hangingPunct="1"/>
            <a:r>
              <a:rPr lang="en-US" sz="1800" dirty="0" smtClean="0"/>
              <a:t>Building Redesign</a:t>
            </a:r>
          </a:p>
          <a:p>
            <a:pPr lvl="1" eaLnBrk="1" hangingPunct="1"/>
            <a:r>
              <a:rPr lang="en-US" sz="1800" dirty="0" smtClean="0"/>
              <a:t>Columns</a:t>
            </a:r>
          </a:p>
          <a:p>
            <a:pPr lvl="1" eaLnBrk="1" hangingPunct="1"/>
            <a:r>
              <a:rPr lang="en-US" sz="1800" dirty="0" smtClean="0"/>
              <a:t>PT floor system</a:t>
            </a:r>
          </a:p>
          <a:p>
            <a:pPr lvl="1" eaLnBrk="1" hangingPunct="1"/>
            <a:r>
              <a:rPr lang="en-US" sz="1800" dirty="0" smtClean="0"/>
              <a:t>Lateral system</a:t>
            </a:r>
          </a:p>
          <a:p>
            <a:pPr lvl="1" eaLnBrk="1" hangingPunct="1"/>
            <a:r>
              <a:rPr lang="en-US" sz="1800" dirty="0" smtClean="0"/>
              <a:t>Foundation</a:t>
            </a:r>
          </a:p>
          <a:p>
            <a:pPr eaLnBrk="1" hangingPunct="1"/>
            <a:r>
              <a:rPr lang="en-US" sz="1800" dirty="0" smtClean="0"/>
              <a:t>Cost Comparison</a:t>
            </a:r>
          </a:p>
          <a:p>
            <a:pPr eaLnBrk="1" hangingPunct="1"/>
            <a:r>
              <a:rPr lang="en-US" sz="1800" dirty="0" smtClean="0"/>
              <a:t>Architectural Comparison</a:t>
            </a:r>
          </a:p>
          <a:p>
            <a:pPr eaLnBrk="1" hangingPunct="1"/>
            <a:r>
              <a:rPr lang="en-US" sz="1800" dirty="0" smtClean="0"/>
              <a:t>Conclusions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Slab</a:t>
            </a:r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3A3474-2A61-436B-BC3C-9A3729673DC4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1970062-8313-427A-8F89-CEDCEAFEFFFA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pic>
        <p:nvPicPr>
          <p:cNvPr id="21509" name="Picture 6" descr="C:\Users\Jon Aberts\Desktop\Best Buy Building 4\Thesis Papers\Spring Semester\Images\PT Slab 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7058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Slab</a:t>
            </a:r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3A3474-2A61-436B-BC3C-9A3729673DC4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4A99258-3834-4500-9BB2-CC400C9389B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pic>
        <p:nvPicPr>
          <p:cNvPr id="23557" name="Picture 2" descr="C:\Users\Jon Aberts\Desktop\Best Buy Building 4\Thesis Papers\Spring Semester\Images\Sl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93988"/>
            <a:ext cx="86868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0551A0-784A-4C76-8FC8-E1BD2EB6D79B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7BFBB9D-9D65-4D5E-BD9F-8DEEFAF43F4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Beams</a:t>
            </a:r>
          </a:p>
        </p:txBody>
      </p:sp>
      <p:sp>
        <p:nvSpPr>
          <p:cNvPr id="245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Design post-tensioned beam using ADAPT-PT as an aid</a:t>
            </a:r>
          </a:p>
          <a:p>
            <a:r>
              <a:rPr lang="en-US" dirty="0" smtClean="0"/>
              <a:t>Keep beam thickness close to 27” as recommended by span/depth ratio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Beams</a:t>
            </a:r>
            <a:endParaRPr lang="en-US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F8FFB3-7814-4E01-B88E-62DAC2A66F9D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823EF1D-34EC-41C0-A75D-A557CAE9C832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pic>
        <p:nvPicPr>
          <p:cNvPr id="25605" name="Picture 6" descr="C:\Users\Jon Aberts\Desktop\Best Buy Building 4\Thesis Papers\Spring Semester\Images\PT B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" y="1676400"/>
            <a:ext cx="7654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Beams</a:t>
            </a:r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12D051-F11F-427B-B22A-B75578CCAB0E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4DBFAFE-EE10-40B1-9E95-F43BB9DDEBD1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2 different beams had to be </a:t>
            </a:r>
            <a:r>
              <a:rPr lang="en-US" sz="3200" kern="0" dirty="0" smtClean="0">
                <a:latin typeface="+mn-lt"/>
                <a:cs typeface="+mn-cs"/>
              </a:rPr>
              <a:t>designed</a:t>
            </a:r>
            <a:endParaRPr lang="en-US" sz="3200" kern="0" dirty="0"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2 span (57’6”,57’6”)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3 span (42’6”,30’,42’6”)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Designed 28” deep for both </a:t>
            </a:r>
            <a:r>
              <a:rPr lang="en-US" sz="3200" kern="0" dirty="0" smtClean="0">
                <a:latin typeface="+mn-lt"/>
                <a:cs typeface="+mn-cs"/>
              </a:rPr>
              <a:t>spans</a:t>
            </a: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27 tendons needed for 2 span and 19 tendons for 3 </a:t>
            </a:r>
            <a:r>
              <a:rPr lang="en-US" sz="3200" kern="0" dirty="0" smtClean="0">
                <a:latin typeface="+mn-lt"/>
                <a:cs typeface="+mn-cs"/>
              </a:rPr>
              <a:t>span</a:t>
            </a: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Beams</a:t>
            </a:r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12D051-F11F-427B-B22A-B75578CCAB0E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978E32E-4057-4F51-9A8F-E93B51B964D1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pic>
        <p:nvPicPr>
          <p:cNvPr id="26629" name="Picture 6" descr="C:\Users\Jon Aberts\Desktop\Best Buy Building 4\Thesis Papers\Spring Semester\Images\PT Beam 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7804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Post-tensioned Beams</a:t>
            </a:r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12D051-F11F-427B-B22A-B75578CCAB0E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E45141-88FD-4C59-B85C-15811D3AAEF3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pic>
        <p:nvPicPr>
          <p:cNvPr id="28677" name="Picture 2" descr="C:\Users\Jon Aberts\Desktop\Best Buy Building 4\Thesis Papers\Spring Semester\Images\B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11400"/>
            <a:ext cx="8839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Users\Jon Aberts\Desktop\Best Buy Building 4\Thesis Papers\Spring Semester\Images\Bea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22750"/>
            <a:ext cx="8839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768FD4-2B38-4C5C-8C5F-496006FEB066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29DA06F-1EEF-41E0-9BF0-0EFC7C54CAA2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Lateral System</a:t>
            </a:r>
          </a:p>
        </p:txBody>
      </p:sp>
      <p:sp>
        <p:nvSpPr>
          <p:cNvPr id="297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Redesign braced frames into shear walls while maintaining current location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Lateral System</a:t>
            </a:r>
            <a:endParaRPr 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7600F9-33CC-47F6-8403-5692CD7CEA9C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E983275-2CBD-4C32-9850-6B6D7EAC085C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pic>
        <p:nvPicPr>
          <p:cNvPr id="2" name="Picture 6" descr="C:\Users\Jon Aberts\Desktop\Best Buy Building 4\Thesis Papers\Spring Semester\Images\Shear W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8580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Lateral System</a:t>
            </a:r>
            <a:endParaRPr 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7600F9-33CC-47F6-8403-5692CD7CEA9C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55B8907-07B2-4232-BECA-CF4E2087AEEC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pic>
        <p:nvPicPr>
          <p:cNvPr id="31749" name="Picture 2" descr="C:\Users\Jon Aberts\Desktop\Best Buy Building 4\Thesis Papers\Spring Semester\Images\Shear Wall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66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768694-8876-4542-B44F-F801CE8A6114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5211FB7-0A07-4DD1-B1DE-753ED5532FF9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Introduction</a:t>
            </a:r>
          </a:p>
        </p:txBody>
      </p:sp>
      <p:sp>
        <p:nvSpPr>
          <p:cNvPr id="5125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7072313" cy="3827463"/>
          </a:xfrm>
        </p:spPr>
        <p:txBody>
          <a:bodyPr/>
          <a:lstStyle/>
          <a:p>
            <a:r>
              <a:rPr lang="en-US" sz="1800" b="1" smtClean="0"/>
              <a:t>Building Name: </a:t>
            </a:r>
            <a:r>
              <a:rPr lang="en-US" sz="1800" smtClean="0"/>
              <a:t>Best Buy Main Corporate Building</a:t>
            </a:r>
          </a:p>
          <a:p>
            <a:r>
              <a:rPr lang="en-US" sz="1800" b="1" smtClean="0"/>
              <a:t>Location: </a:t>
            </a:r>
            <a:r>
              <a:rPr lang="en-US" sz="1800" smtClean="0"/>
              <a:t>Richfield, MN</a:t>
            </a:r>
          </a:p>
          <a:p>
            <a:r>
              <a:rPr lang="en-US" sz="1800" b="1" smtClean="0"/>
              <a:t>Function: </a:t>
            </a:r>
            <a:r>
              <a:rPr lang="en-US" sz="1800" smtClean="0"/>
              <a:t>Office building</a:t>
            </a:r>
          </a:p>
          <a:p>
            <a:r>
              <a:rPr lang="en-US" sz="1800" b="1" smtClean="0"/>
              <a:t>Occupants: </a:t>
            </a:r>
            <a:r>
              <a:rPr lang="en-US" sz="1800" smtClean="0"/>
              <a:t>Best Buy corporate employees</a:t>
            </a:r>
          </a:p>
          <a:p>
            <a:r>
              <a:rPr lang="en-US" sz="1800" b="1" smtClean="0"/>
              <a:t>Architects: </a:t>
            </a:r>
            <a:r>
              <a:rPr lang="en-US" sz="1800" smtClean="0"/>
              <a:t>Perkins &amp; Will (</a:t>
            </a:r>
            <a:r>
              <a:rPr lang="en-US" sz="1800" smtClean="0">
                <a:hlinkClick r:id="rId2"/>
              </a:rPr>
              <a:t>www.perkinswill.com</a:t>
            </a:r>
            <a:r>
              <a:rPr lang="en-US" sz="1800" smtClean="0"/>
              <a:t>) </a:t>
            </a:r>
          </a:p>
          <a:p>
            <a:pPr lvl="2"/>
            <a:r>
              <a:rPr lang="en-US" sz="1800" smtClean="0"/>
              <a:t>Minneapolis, MN</a:t>
            </a:r>
          </a:p>
          <a:p>
            <a:r>
              <a:rPr lang="en-US" sz="1800" b="1" smtClean="0"/>
              <a:t>Engineers: </a:t>
            </a:r>
            <a:r>
              <a:rPr lang="en-US" sz="1800" smtClean="0"/>
              <a:t>Opus Northwest (</a:t>
            </a:r>
            <a:r>
              <a:rPr lang="en-US" sz="1800" smtClean="0">
                <a:hlinkClick r:id="rId3"/>
              </a:rPr>
              <a:t>www.opuscorp.com</a:t>
            </a:r>
            <a:r>
              <a:rPr lang="en-US" sz="1800" smtClean="0"/>
              <a:t>)</a:t>
            </a:r>
          </a:p>
          <a:p>
            <a:pPr lvl="2"/>
            <a:r>
              <a:rPr lang="en-US" sz="1800" smtClean="0"/>
              <a:t>Minnetonka, MN</a:t>
            </a:r>
          </a:p>
          <a:p>
            <a:r>
              <a:rPr lang="en-US" sz="1800" b="1" smtClean="0"/>
              <a:t>CM: </a:t>
            </a:r>
            <a:r>
              <a:rPr lang="en-US" sz="1800" smtClean="0"/>
              <a:t>Opus Northwest </a:t>
            </a:r>
          </a:p>
          <a:p>
            <a:pPr lvl="2"/>
            <a:r>
              <a:rPr lang="en-US" sz="1800" smtClean="0"/>
              <a:t>Chris Johnson</a:t>
            </a:r>
          </a:p>
          <a:p>
            <a:endParaRPr lang="en-US" sz="1800" smtClean="0"/>
          </a:p>
        </p:txBody>
      </p:sp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038600"/>
            <a:ext cx="34813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Lateral System</a:t>
            </a:r>
            <a:endParaRPr lang="en-US" smtClean="0"/>
          </a:p>
        </p:txBody>
      </p:sp>
      <p:sp>
        <p:nvSpPr>
          <p:cNvPr id="327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3048000"/>
          </a:xfrm>
        </p:spPr>
        <p:txBody>
          <a:bodyPr/>
          <a:lstStyle/>
          <a:p>
            <a:r>
              <a:rPr lang="en-US" dirty="0" smtClean="0"/>
              <a:t>ETABS assisted in the design</a:t>
            </a:r>
          </a:p>
          <a:p>
            <a:r>
              <a:rPr lang="en-US" dirty="0" smtClean="0"/>
              <a:t>Found that a 12” wall was a sufficient thickness</a:t>
            </a:r>
          </a:p>
          <a:p>
            <a:r>
              <a:rPr lang="en-US" dirty="0" smtClean="0"/>
              <a:t>Boundary elements were designed to fit inside the 12” wall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7600F9-33CC-47F6-8403-5692CD7CEA9C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B0FF2AF-5123-4A2C-891B-1691482F9BC8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Lateral System</a:t>
            </a:r>
            <a:endParaRPr lang="en-US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812D9F-E0EE-4427-9766-913C6F52010E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BF9EA84-7565-4FE0-AC35-850C64B01CEF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pic>
        <p:nvPicPr>
          <p:cNvPr id="33797" name="Picture 6" descr="C:\Users\Jon Aberts\Desktop\Best Buy Building 4\Thesis Papers\Spring Semester\Images\Shear Wall - ETA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57350"/>
            <a:ext cx="53530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Foundation</a:t>
            </a:r>
            <a:endParaRPr lang="en-US" smtClean="0"/>
          </a:p>
        </p:txBody>
      </p:sp>
      <p:sp>
        <p:nvSpPr>
          <p:cNvPr id="3481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Considered, however, not redesigned</a:t>
            </a:r>
          </a:p>
          <a:p>
            <a:r>
              <a:rPr lang="en-US" dirty="0" smtClean="0"/>
              <a:t>Heavier concrete columns and shear walls</a:t>
            </a:r>
          </a:p>
          <a:p>
            <a:pPr lvl="1"/>
            <a:r>
              <a:rPr lang="en-US" dirty="0" smtClean="0"/>
              <a:t>Larger piers and slabs </a:t>
            </a:r>
          </a:p>
          <a:p>
            <a:pPr lvl="1"/>
            <a:r>
              <a:rPr lang="en-US" dirty="0" smtClean="0"/>
              <a:t>Stronger concrete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345BCC-8436-4180-AAC5-7279A16B2591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AEF6397-FCD2-452C-8B5D-FD4E2B5F8AFE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D0BD6E-65C6-438A-AD9E-4D56446B212C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64A61A8-FF06-40BE-A5A1-89C680A562F7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Foundation</a:t>
            </a:r>
          </a:p>
        </p:txBody>
      </p:sp>
      <p:pic>
        <p:nvPicPr>
          <p:cNvPr id="1026" name="Picture 2" descr="\\JONDESKTOP-PC\Users\Jon Aberts\Desktop\Best Buy Building 4\Thesis Papers\Spring Semester\Foo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600200"/>
            <a:ext cx="7248525" cy="4564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684066-54CB-4507-BB76-F6734A327286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97EA71C-A004-4263-A4F0-093D657CD996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Cost Analysis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676400"/>
          <a:ext cx="7391401" cy="4307205"/>
        </p:xfrm>
        <a:graphic>
          <a:graphicData uri="http://schemas.openxmlformats.org/drawingml/2006/table">
            <a:tbl>
              <a:tblPr/>
              <a:tblGrid>
                <a:gridCol w="1189603"/>
                <a:gridCol w="1728890"/>
                <a:gridCol w="1855781"/>
                <a:gridCol w="1126157"/>
                <a:gridCol w="1490970"/>
              </a:tblGrid>
              <a:tr h="2286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Beams and Girders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Length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per 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per Floor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W8x15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$1,110.00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W12x14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$2,880.00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W12x19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$2,700.00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W14x22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$1,222.00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W16x26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$66,780.00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W16x31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$63.50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$1,905.00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W16x57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$98.50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$11,820.00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W18x35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$60,750.00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W18x40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$247,860.00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W21x44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$2,975.00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W21x50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$98.50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$79,785.00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W24x55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$10,657.20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W24x62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$3,630.00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Cost per Floor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$494,074.20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Building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$2,964,445.20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684066-54CB-4507-BB76-F6734A327286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F426FC4-A138-422F-8014-ECAB3ED15557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Cost Analysis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1752600"/>
          <a:ext cx="7467600" cy="1266825"/>
        </p:xfrm>
        <a:graphic>
          <a:graphicData uri="http://schemas.openxmlformats.org/drawingml/2006/table">
            <a:tbl>
              <a:tblPr/>
              <a:tblGrid>
                <a:gridCol w="933450"/>
                <a:gridCol w="933450"/>
                <a:gridCol w="933450"/>
                <a:gridCol w="933450"/>
                <a:gridCol w="933450"/>
                <a:gridCol w="933450"/>
                <a:gridCol w="933450"/>
                <a:gridCol w="933450"/>
              </a:tblGrid>
              <a:tr h="243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Columns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Length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(c.y.)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(c.y.)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(c.y.)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1431.75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124200"/>
          <a:ext cx="7467600" cy="2362203"/>
        </p:xfrm>
        <a:graphic>
          <a:graphicData uri="http://schemas.openxmlformats.org/drawingml/2006/table">
            <a:tbl>
              <a:tblPr/>
              <a:tblGrid>
                <a:gridCol w="1866900"/>
                <a:gridCol w="2800350"/>
                <a:gridCol w="2800350"/>
              </a:tblGrid>
              <a:tr h="2624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Cast-in-Place Concrete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per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c.y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per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c.y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per c.y.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per Floor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per Floor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per Floor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$873,367.50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$192,194.44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$385,991.11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CIP Costs per Floor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$1,451,553.06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Building CIP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$8,709,318.33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A6D57D-8697-4911-A403-0C9582EFDB96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26496F1-6054-4E30-B3B3-7C0360E0E792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Cost Comparisons</a:t>
            </a:r>
          </a:p>
        </p:txBody>
      </p:sp>
      <p:sp>
        <p:nvSpPr>
          <p:cNvPr id="389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3962400"/>
          </a:xfrm>
        </p:spPr>
        <p:txBody>
          <a:bodyPr/>
          <a:lstStyle/>
          <a:p>
            <a:r>
              <a:rPr lang="en-US" dirty="0" smtClean="0"/>
              <a:t>A considerable increase in costs of materials and erection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38%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399" y="2895600"/>
          <a:ext cx="7315202" cy="1143000"/>
        </p:xfrm>
        <a:graphic>
          <a:graphicData uri="http://schemas.openxmlformats.org/drawingml/2006/table">
            <a:tbl>
              <a:tblPr/>
              <a:tblGrid>
                <a:gridCol w="1111170"/>
                <a:gridCol w="1551008"/>
                <a:gridCol w="1551008"/>
                <a:gridCol w="1551008"/>
                <a:gridCol w="1551008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Columns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Floor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$2,964,445.20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$909,422.64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$2,443,540.96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$6,317,408.80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Concrete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$2,315,946.67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$1,153,166.67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$5,240,205.00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$8,709,318.33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Architecture Comparisons</a:t>
            </a:r>
            <a:endParaRPr lang="en-US" smtClean="0"/>
          </a:p>
        </p:txBody>
      </p:sp>
      <p:sp>
        <p:nvSpPr>
          <p:cNvPr id="3993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Increased open space bays from 42’6” to 57’6”</a:t>
            </a:r>
          </a:p>
          <a:p>
            <a:r>
              <a:rPr lang="en-US" dirty="0" smtClean="0"/>
              <a:t>No fireproofing</a:t>
            </a:r>
          </a:p>
          <a:p>
            <a:r>
              <a:rPr lang="en-US" dirty="0" smtClean="0"/>
              <a:t>Fewer columns for partitioned rooms to work around</a:t>
            </a:r>
          </a:p>
          <a:p>
            <a:endParaRPr lang="en-US" dirty="0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3A1D4-D4EB-4D2C-AD03-1D514424E44F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50C6690-BD00-4342-AE26-341901F15142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Architecture Comparisons</a:t>
            </a:r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3A1D4-D4EB-4D2C-AD03-1D514424E44F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5F5662B-295F-45EE-9447-8F8B4587AF3E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pic>
        <p:nvPicPr>
          <p:cNvPr id="41989" name="Picture 2" descr="C:\Users\Jon Aberts\Desktop\Best Buy Building 4\Thesis Papers\Spring Semester\Images\Arch1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81000" y="1676400"/>
            <a:ext cx="838041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Architecture Comparisons</a:t>
            </a:r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73A1D4-D4EB-4D2C-AD03-1D514424E44F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968B5CE-2491-4CB1-B2A9-1D2F4152A2BD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pic>
        <p:nvPicPr>
          <p:cNvPr id="40965" name="Picture 2" descr="C:\Users\Jon Aberts\Desktop\Best Buy Building 4\Thesis Papers\Spring Semester\Images\Floor Pl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514600"/>
            <a:ext cx="85772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768694-8876-4542-B44F-F801CE8A6114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50B605D-0E6E-4810-9A40-2BDE1EA30DF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Introduction</a:t>
            </a:r>
          </a:p>
        </p:txBody>
      </p:sp>
      <p:pic>
        <p:nvPicPr>
          <p:cNvPr id="6149" name="Picture 2" descr="C:\Users\Jon Aberts\Desktop\Best Buy Building 4\Thesis Papers\Spring Semester\Images\Key Plan.jpg"/>
          <p:cNvPicPr>
            <a:picLocks noChangeAspect="1" noChangeArrowheads="1"/>
          </p:cNvPicPr>
          <p:nvPr/>
        </p:nvPicPr>
        <p:blipFill>
          <a:blip r:embed="rId2"/>
          <a:srcRect l="1111" t="22163" r="1920" b="4854"/>
          <a:stretch>
            <a:fillRect/>
          </a:stretch>
        </p:blipFill>
        <p:spPr bwMode="auto">
          <a:xfrm>
            <a:off x="1125538" y="1600200"/>
            <a:ext cx="6799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B27336-6657-41DB-9CF7-EF4127BA904D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10398AB-9468-4405-B914-411DC6A3D197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Conclusions</a:t>
            </a:r>
          </a:p>
        </p:txBody>
      </p:sp>
      <p:sp>
        <p:nvSpPr>
          <p:cNvPr id="430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New floor system increased bay sizes without sacrificing ceiling/floor height</a:t>
            </a:r>
          </a:p>
          <a:p>
            <a:r>
              <a:rPr lang="en-US" dirty="0" smtClean="0"/>
              <a:t>Cost of new system far exceeds cost of existing system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6B8C3D-86DE-4F2D-9E03-7472F0294FCD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2E65258-E874-46A8-B6D8-EBF3FB09098B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Acknowledgements</a:t>
            </a:r>
          </a:p>
        </p:txBody>
      </p:sp>
      <p:sp>
        <p:nvSpPr>
          <p:cNvPr id="378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Thesis Advisors: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Dr. Thomas E. Boothby</a:t>
            </a:r>
          </a:p>
          <a:p>
            <a:pPr>
              <a:defRPr/>
            </a:pPr>
            <a:r>
              <a:rPr lang="en-US" sz="2400" b="1" dirty="0" smtClean="0"/>
              <a:t>Industry Contacts: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Gary R. Strand, P.E. - Simpson Gumpertz &amp; Heger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David B. Smith, P.E. - Holbert Apple Associates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Richard Apple, P.E. - Holbert Apple Associates</a:t>
            </a:r>
          </a:p>
          <a:p>
            <a:pPr>
              <a:defRPr/>
            </a:pPr>
            <a:r>
              <a:rPr lang="en-US" sz="2400" b="1" dirty="0" smtClean="0"/>
              <a:t>Other Mentors: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Professor M. Kevin Parfitt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Professor Moses Ling</a:t>
            </a: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B27336-6657-41DB-9CF7-EF4127BA904D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10398AB-9468-4405-B914-411DC6A3D197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430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48100" y="1828800"/>
            <a:ext cx="1447800" cy="3200400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en-US" sz="20000" dirty="0" smtClean="0"/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3C0D15-9906-40C5-8318-920CA7731301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1D0CE3F-BEA2-44F5-B23E-20980AEED70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Building Description</a:t>
            </a: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4495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/>
              <a:t>Architecture</a:t>
            </a:r>
          </a:p>
          <a:p>
            <a:r>
              <a:rPr lang="en-US" sz="1800" dirty="0" smtClean="0"/>
              <a:t>Precast curtain wall</a:t>
            </a:r>
          </a:p>
          <a:p>
            <a:r>
              <a:rPr lang="en-US" sz="1800" dirty="0" smtClean="0"/>
              <a:t>Ribbon windows</a:t>
            </a:r>
          </a:p>
          <a:p>
            <a:r>
              <a:rPr lang="en-US" sz="1800" dirty="0" smtClean="0"/>
              <a:t>Curtain wall consists of 6” architectural precast panels tied into the steel structure</a:t>
            </a:r>
          </a:p>
          <a:p>
            <a:r>
              <a:rPr lang="en-US" sz="1800" dirty="0" smtClean="0"/>
              <a:t>Prefinished aluminum closure panel holds the ribbon of windows on each floor</a:t>
            </a:r>
            <a:endParaRPr lang="en-US" sz="1800" b="1" dirty="0" smtClean="0"/>
          </a:p>
          <a:p>
            <a:endParaRPr lang="en-US" sz="1600" dirty="0" smtClean="0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33575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Structural System</a:t>
            </a:r>
            <a:endParaRPr lang="en-US" smtClean="0"/>
          </a:p>
        </p:txBody>
      </p:sp>
      <p:sp>
        <p:nvSpPr>
          <p:cNvPr id="819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/>
              <a:t>Floor System</a:t>
            </a:r>
          </a:p>
          <a:p>
            <a:r>
              <a:rPr lang="en-US" sz="1800" dirty="0" smtClean="0"/>
              <a:t>Composite beam framing system</a:t>
            </a:r>
          </a:p>
          <a:p>
            <a:r>
              <a:rPr lang="en-US" sz="1800" dirty="0" smtClean="0"/>
              <a:t>6¼” slab, 3” 20 gauge deck and 3¼” lightweight concrete</a:t>
            </a:r>
          </a:p>
          <a:p>
            <a:r>
              <a:rPr lang="en-US" sz="1800" dirty="0" smtClean="0"/>
              <a:t>Spray on fireproofing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CB16BC-724A-4F76-B2E4-8ED1C52B2C3D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9948C37-287E-45C3-8582-D53CB9314329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pic>
        <p:nvPicPr>
          <p:cNvPr id="8198" name="Picture 6" descr="C:\Users\Jon Aberts\Desktop\Best Buy Building 4\Thesis Papers\Fall Semester\Tech 1\Typ. Floor Plan 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43275"/>
            <a:ext cx="7467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Structural System</a:t>
            </a:r>
            <a:endParaRPr lang="en-US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44CF2B-A6B1-4000-9430-FF448E97D8B6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0BDCD0F-F491-480C-8C0C-FB98563BA80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9221" name="Picture 6" descr="C:\Users\Jon Aberts\Desktop\Best Buy Building 4\Thesis Papers\Spring Semester\Images\Colum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914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Structural System</a:t>
            </a:r>
            <a:endParaRPr lang="en-US" smtClean="0"/>
          </a:p>
        </p:txBody>
      </p:sp>
      <p:sp>
        <p:nvSpPr>
          <p:cNvPr id="1024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/>
              <a:t>Lateral System</a:t>
            </a:r>
          </a:p>
          <a:p>
            <a:r>
              <a:rPr lang="en-US" sz="1800" dirty="0" smtClean="0"/>
              <a:t>Braced frame consist of 3 - W14 columns spliced together at the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and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floors</a:t>
            </a:r>
          </a:p>
          <a:p>
            <a:r>
              <a:rPr lang="en-US" sz="1800" dirty="0" smtClean="0"/>
              <a:t>Heavier beams, W16x57</a:t>
            </a:r>
          </a:p>
          <a:p>
            <a:pPr>
              <a:buFontTx/>
              <a:buNone/>
            </a:pPr>
            <a:endParaRPr lang="en-US" sz="1800" b="1" dirty="0" smtClean="0"/>
          </a:p>
          <a:p>
            <a:pPr>
              <a:buFontTx/>
              <a:buNone/>
            </a:pPr>
            <a:endParaRPr lang="en-US" sz="1800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47F726-D7E9-4196-897B-0A3461480200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BC9DA0B-C73C-4ED7-8199-2D3672732E2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pic>
        <p:nvPicPr>
          <p:cNvPr id="10246" name="Picture 5" descr="Braced 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507" y="2971800"/>
            <a:ext cx="303954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Moment Colu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21610"/>
            <a:ext cx="304800" cy="332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219749-62C6-468B-A74C-AF330DE62FD7}" type="datetime1">
              <a:rPr lang="en-US" smtClean="0"/>
              <a:pPr>
                <a:defRPr/>
              </a:pPr>
              <a:t>4/14/2009</a:t>
            </a:fld>
            <a:endParaRPr lang="en-US" dirty="0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2F6FFA5-A426-459F-8D39-DF7043DF2FE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Project Proposal</a:t>
            </a:r>
          </a:p>
        </p:txBody>
      </p:sp>
      <p:sp>
        <p:nvSpPr>
          <p:cNvPr id="112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072313" cy="38274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 smtClean="0"/>
              <a:t>Proposed Solution:</a:t>
            </a:r>
          </a:p>
          <a:p>
            <a:r>
              <a:rPr lang="en-US" sz="1800" dirty="0" smtClean="0"/>
              <a:t>Redesign Best Buy Corporate Building D as a full concrete system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Floor system will be redesigned post-tensioned slab with beams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Columns will also be redesigned into concrete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Lateral bracing system will be shear walls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Goal is to allow for a larger bay size in the short direction of the building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Cost Comparison of structural system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The impact of the change in architecture on the tenant and rentable area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 design template">
  <a:themeElements>
    <a:clrScheme name="Blueprint design templat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 design templat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design templat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1010</Words>
  <Application>Microsoft PowerPoint</Application>
  <PresentationFormat>On-screen Show (4:3)</PresentationFormat>
  <Paragraphs>357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Blueprint design template</vt:lpstr>
      <vt:lpstr>Architectural Engineering: Structural Option Thesis Presentation  Best Buy Main Corporate Campus: Building D Richfield, MN</vt:lpstr>
      <vt:lpstr>Presentation Outline</vt:lpstr>
      <vt:lpstr>Introduction</vt:lpstr>
      <vt:lpstr>Introduction</vt:lpstr>
      <vt:lpstr>Building Description</vt:lpstr>
      <vt:lpstr>Structural System</vt:lpstr>
      <vt:lpstr>Structural System</vt:lpstr>
      <vt:lpstr>Structural System</vt:lpstr>
      <vt:lpstr>Project Proposal</vt:lpstr>
      <vt:lpstr>Project Proposal</vt:lpstr>
      <vt:lpstr>Building Redesign</vt:lpstr>
      <vt:lpstr>Columns</vt:lpstr>
      <vt:lpstr>Columns</vt:lpstr>
      <vt:lpstr>Columns</vt:lpstr>
      <vt:lpstr>Columns</vt:lpstr>
      <vt:lpstr>Columns</vt:lpstr>
      <vt:lpstr>Post-tensioned Slab</vt:lpstr>
      <vt:lpstr>Post-tensioned Slab</vt:lpstr>
      <vt:lpstr>Post-tensioned Slab</vt:lpstr>
      <vt:lpstr>Post-tensioned Slab</vt:lpstr>
      <vt:lpstr>Post-tensioned Slab</vt:lpstr>
      <vt:lpstr>Post-tensioned Beams</vt:lpstr>
      <vt:lpstr>Post-tensioned Beams</vt:lpstr>
      <vt:lpstr>Post-tensioned Beams</vt:lpstr>
      <vt:lpstr>Post-tensioned Beams</vt:lpstr>
      <vt:lpstr>Post-tensioned Beams</vt:lpstr>
      <vt:lpstr>Lateral System</vt:lpstr>
      <vt:lpstr>Lateral System</vt:lpstr>
      <vt:lpstr>Lateral System</vt:lpstr>
      <vt:lpstr>Lateral System</vt:lpstr>
      <vt:lpstr>Lateral System</vt:lpstr>
      <vt:lpstr>Foundation</vt:lpstr>
      <vt:lpstr>Foundation</vt:lpstr>
      <vt:lpstr>Cost Analysis</vt:lpstr>
      <vt:lpstr>Cost Analysis</vt:lpstr>
      <vt:lpstr>Cost Comparisons</vt:lpstr>
      <vt:lpstr>Architecture Comparisons</vt:lpstr>
      <vt:lpstr>Architecture Comparisons</vt:lpstr>
      <vt:lpstr>Architecture Comparisons</vt:lpstr>
      <vt:lpstr>Conclusions</vt:lpstr>
      <vt:lpstr>Acknowledgements</vt:lpstr>
      <vt:lpstr>Questions</vt:lpstr>
    </vt:vector>
  </TitlesOfParts>
  <Company>WRI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Engineering: Structural Option Thesis Presentation  Best Buy Corporate Building</dc:title>
  <dc:creator>Gerianne Brilhart</dc:creator>
  <cp:lastModifiedBy>Jon Aberts</cp:lastModifiedBy>
  <cp:revision>88</cp:revision>
  <cp:lastPrinted>1601-01-01T00:00:00Z</cp:lastPrinted>
  <dcterms:created xsi:type="dcterms:W3CDTF">2009-03-30T12:50:40Z</dcterms:created>
  <dcterms:modified xsi:type="dcterms:W3CDTF">2009-04-14T20:01:01Z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</Properties>
</file>